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2" r:id="rId4"/>
    <p:sldId id="258" r:id="rId5"/>
    <p:sldId id="273" r:id="rId6"/>
    <p:sldId id="274" r:id="rId7"/>
    <p:sldId id="275" r:id="rId8"/>
    <p:sldId id="276" r:id="rId9"/>
    <p:sldId id="271" r:id="rId10"/>
    <p:sldId id="270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86AA3-5A74-0140-8E59-8E101557414D}">
          <p14:sldIdLst>
            <p14:sldId id="256"/>
            <p14:sldId id="257"/>
            <p14:sldId id="272"/>
            <p14:sldId id="258"/>
            <p14:sldId id="273"/>
            <p14:sldId id="274"/>
            <p14:sldId id="275"/>
            <p14:sldId id="276"/>
            <p14:sldId id="271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/>
    <p:restoredTop sz="94651"/>
  </p:normalViewPr>
  <p:slideViewPr>
    <p:cSldViewPr snapToGrid="0" snapToObjects="1">
      <p:cViewPr>
        <p:scale>
          <a:sx n="128" d="100"/>
          <a:sy n="128" d="100"/>
        </p:scale>
        <p:origin x="10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47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8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8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91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90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c.com/blogs/nlu-vs-nlp-natural-language-understanding-processing/" TargetMode="External"/><Relationship Id="rId2" Type="http://schemas.openxmlformats.org/officeDocument/2006/relationships/hyperlink" Target="https://www.fast.ai/2019/07/08/fastai-nl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dev-sharma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gistics.com/posdemo.htm" TargetMode="External"/><Relationship Id="rId2" Type="http://schemas.openxmlformats.org/officeDocument/2006/relationships/hyperlink" Target="https://demo.allennlp.org/named-entity-recog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agnakalp.com/demos/BERT-NLP-QnA-Demo" TargetMode="External"/><Relationship Id="rId4" Type="http://schemas.openxmlformats.org/officeDocument/2006/relationships/hyperlink" Target="https://talktotransformer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F21B6-E36F-2D4A-8D92-8DF955B1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/>
              <a:t>INTRO to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0FEC5-96C4-8A41-B258-3E21AB865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10/2019</a:t>
            </a:r>
          </a:p>
          <a:p>
            <a:r>
              <a:rPr lang="en-US" dirty="0"/>
              <a:t>Analytics Consulting Group</a:t>
            </a:r>
          </a:p>
        </p:txBody>
      </p:sp>
    </p:spTree>
    <p:extLst>
      <p:ext uri="{BB962C8B-B14F-4D97-AF65-F5344CB8AC3E}">
        <p14:creationId xmlns:p14="http://schemas.microsoft.com/office/powerpoint/2010/main" val="28281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CF4-B6C6-804F-BC3C-75A557F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90C-F41C-FB4E-A307-DD606151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0986"/>
            <a:ext cx="9933709" cy="4126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Courses</a:t>
            </a:r>
          </a:p>
          <a:p>
            <a:r>
              <a:rPr lang="en-US" dirty="0" err="1"/>
              <a:t>Fast.ai</a:t>
            </a:r>
            <a:r>
              <a:rPr lang="en-US" dirty="0"/>
              <a:t> - Code-First Introduction to NLP</a:t>
            </a:r>
          </a:p>
          <a:p>
            <a:pPr lvl="1"/>
            <a:r>
              <a:rPr lang="en-US" dirty="0">
                <a:hlinkClick r:id="rId2"/>
              </a:rPr>
              <a:t>https://www.fast.ai/2019/07/08/fastai-nlp/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i="1" dirty="0"/>
              <a:t>Articles</a:t>
            </a:r>
          </a:p>
          <a:p>
            <a:r>
              <a:rPr lang="en-US" dirty="0"/>
              <a:t>NLP vs. NLU</a:t>
            </a:r>
          </a:p>
          <a:p>
            <a:pPr lvl="1"/>
            <a:r>
              <a:rPr lang="en-US" dirty="0">
                <a:hlinkClick r:id="rId3"/>
              </a:rPr>
              <a:t>https://www.bmc.com/blogs/nlu-vs-nlp-natural-language-understanding-processing/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86D-2673-4948-BAC4-782AE4E6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DEBF-8F2C-2143-BBB0-DA8EF91A3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 with me on LinkedIn with any follow-up Questions:</a:t>
            </a:r>
            <a:endParaRPr lang="en-US" sz="2800" dirty="0">
              <a:solidFill>
                <a:srgbClr val="92D05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28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https://www.linkedin.com/in/dev-sharma1/</a:t>
            </a:r>
          </a:p>
          <a:p>
            <a:pPr marL="0" indent="0">
              <a:buNone/>
            </a:pPr>
            <a:br>
              <a:rPr lang="en-US" sz="2800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All workshop materials can be found here: </a:t>
            </a:r>
          </a:p>
          <a:p>
            <a:pPr algn="ctr"/>
            <a:r>
              <a:rPr lang="en-US" sz="11500" b="1" dirty="0" err="1">
                <a:solidFill>
                  <a:srgbClr val="92D050"/>
                </a:solidFill>
              </a:rPr>
              <a:t>bit.ly</a:t>
            </a:r>
            <a:r>
              <a:rPr lang="en-US" sz="11500" b="1" dirty="0">
                <a:solidFill>
                  <a:srgbClr val="92D050"/>
                </a:solidFill>
              </a:rPr>
              <a:t>/2ICgMT4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55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3EA2-5CD0-784D-8477-BB2C6A9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7078-44AB-974B-B1AE-79CA25DB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Dev Sharma</a:t>
            </a:r>
          </a:p>
          <a:p>
            <a:r>
              <a:rPr lang="en-US" i="1" dirty="0"/>
              <a:t>Applied Analytics Student (Fall 2018 Batch)</a:t>
            </a:r>
          </a:p>
          <a:p>
            <a:r>
              <a:rPr lang="en-US" i="1" dirty="0"/>
              <a:t>Undergrad: University of Memphis B.B.A.</a:t>
            </a:r>
          </a:p>
          <a:p>
            <a:r>
              <a:rPr lang="en-US" dirty="0"/>
              <a:t>Worked in Boutique Tech. Consulting for four years</a:t>
            </a:r>
          </a:p>
          <a:p>
            <a:r>
              <a:rPr lang="en-US" dirty="0"/>
              <a:t>Interned with Infosys this past summer</a:t>
            </a:r>
          </a:p>
          <a:p>
            <a:r>
              <a:rPr lang="en-US" dirty="0"/>
              <a:t>Focus heavily on </a:t>
            </a:r>
            <a:r>
              <a:rPr lang="en-US" b="1" dirty="0"/>
              <a:t>NLP with Python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8D0DF-8246-D24F-8161-D2C4EF0A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63" y="1864101"/>
            <a:ext cx="3458148" cy="345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F6DDC-21F0-CD41-8310-1470E025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67486"/>
            <a:ext cx="1686148" cy="1485900"/>
          </a:xfrm>
          <a:prstGeom prst="rect">
            <a:avLst/>
          </a:prstGeo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5B147EF-E753-0243-B20F-B786355B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83" y="5322249"/>
            <a:ext cx="1110712" cy="111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20773-0218-5B40-BD1E-A99FC865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30" y="5414529"/>
            <a:ext cx="254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ypewriter&#13;&#10;&#13;&#10;Description automatically generated">
            <a:extLst>
              <a:ext uri="{FF2B5EF4-FFF2-40B4-BE49-F238E27FC236}">
                <a16:creationId xmlns:a16="http://schemas.microsoft.com/office/drawing/2014/main" id="{E1EE6812-F5B0-4449-B381-F1FA61A1F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7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9CB8B-905A-8E4E-AA2C-F728F408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725" y="277483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B0A7-74B2-8540-9EDF-14B9D7D2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68083"/>
            <a:ext cx="9601200" cy="459931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What is NLP?</a:t>
            </a:r>
          </a:p>
          <a:p>
            <a:r>
              <a:rPr lang="en-US" sz="1800" dirty="0">
                <a:solidFill>
                  <a:schemeClr val="bg2"/>
                </a:solidFill>
              </a:rPr>
              <a:t>Examples of NLP applications</a:t>
            </a:r>
          </a:p>
          <a:p>
            <a:r>
              <a:rPr lang="en-US" sz="1800" dirty="0">
                <a:solidFill>
                  <a:schemeClr val="bg2"/>
                </a:solidFill>
              </a:rPr>
              <a:t>Regular Expressions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Types of NLP Tasks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Tokenization</a:t>
            </a:r>
          </a:p>
          <a:p>
            <a:r>
              <a:rPr lang="en-US" sz="1800" dirty="0">
                <a:solidFill>
                  <a:schemeClr val="bg2"/>
                </a:solidFill>
              </a:rPr>
              <a:t>Count vs. TFIDF Vectorization</a:t>
            </a:r>
          </a:p>
          <a:p>
            <a:r>
              <a:rPr lang="en-US" sz="1800" dirty="0">
                <a:solidFill>
                  <a:schemeClr val="bg2"/>
                </a:solidFill>
              </a:rPr>
              <a:t>Topic Modelling with SVD and PCA</a:t>
            </a:r>
          </a:p>
          <a:p>
            <a:r>
              <a:rPr lang="en-US" sz="1800" dirty="0">
                <a:solidFill>
                  <a:schemeClr val="bg2"/>
                </a:solidFill>
              </a:rPr>
              <a:t>Naïve Bayes Classifier </a:t>
            </a:r>
          </a:p>
          <a:p>
            <a:r>
              <a:rPr lang="en-US" sz="1800" dirty="0">
                <a:solidFill>
                  <a:schemeClr val="bg2"/>
                </a:solidFill>
              </a:rPr>
              <a:t>Embeddings / Word2Vec Models</a:t>
            </a:r>
          </a:p>
          <a:p>
            <a:r>
              <a:rPr lang="en-US" sz="1800" dirty="0">
                <a:solidFill>
                  <a:schemeClr val="bg2"/>
                </a:solidFill>
              </a:rPr>
              <a:t>Recurrent Neural Networks</a:t>
            </a:r>
          </a:p>
          <a:p>
            <a:r>
              <a:rPr lang="en-US" sz="1800" dirty="0">
                <a:solidFill>
                  <a:schemeClr val="bg2"/>
                </a:solidFill>
              </a:rPr>
              <a:t>Transformers / Transfer Learning</a:t>
            </a:r>
          </a:p>
          <a:p>
            <a:r>
              <a:rPr lang="en-US" sz="1800" dirty="0">
                <a:solidFill>
                  <a:schemeClr val="bg2"/>
                </a:solidFill>
              </a:rPr>
              <a:t>Ethical Implications </a:t>
            </a:r>
          </a:p>
        </p:txBody>
      </p:sp>
    </p:spTree>
    <p:extLst>
      <p:ext uri="{BB962C8B-B14F-4D97-AF65-F5344CB8AC3E}">
        <p14:creationId xmlns:p14="http://schemas.microsoft.com/office/powerpoint/2010/main" val="69912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1D95-6D14-4D4F-953B-9A99FE26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B7FA-A5BF-0046-951A-A900157EE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6053"/>
            <a:ext cx="9601200" cy="3581400"/>
          </a:xfrm>
        </p:spPr>
        <p:txBody>
          <a:bodyPr/>
          <a:lstStyle/>
          <a:p>
            <a:r>
              <a:rPr lang="en-US" dirty="0"/>
              <a:t>Helps machines understand human languages, bridging the “language barrier” between machines and humans so to speak</a:t>
            </a:r>
          </a:p>
          <a:p>
            <a:r>
              <a:rPr lang="en-US" dirty="0"/>
              <a:t>This is how we understand the world around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EB323-CCCC-6F47-9706-A1EB25A8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68" y="3429000"/>
            <a:ext cx="7209085" cy="23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8374-4289-C240-B0A4-5F3E4CD1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 (continued)?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2B2B-F03E-C949-9776-5AE96284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machines are taught to perceive the data we feed them: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E20D5-9760-E24E-B4C1-E1A07D6D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64" y="3030764"/>
            <a:ext cx="6458334" cy="29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389A-69EA-7A46-A1E1-136D60B6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NLP Demo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698B-BCD9-0449-9A33-166815097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  <a:p>
            <a:pPr lvl="1"/>
            <a:r>
              <a:rPr lang="en-US" dirty="0">
                <a:hlinkClick r:id="rId2"/>
              </a:rPr>
              <a:t>https://demo.allennlp.org/named-entity-recognition</a:t>
            </a:r>
            <a:endParaRPr lang="en-US" dirty="0"/>
          </a:p>
          <a:p>
            <a:r>
              <a:rPr lang="en-US" dirty="0"/>
              <a:t>Part of Speech Tagging</a:t>
            </a:r>
          </a:p>
          <a:p>
            <a:pPr lvl="1"/>
            <a:r>
              <a:rPr lang="en-US" dirty="0">
                <a:hlinkClick r:id="rId3"/>
              </a:rPr>
              <a:t>http://www.infogistics.com/posdemo.htm</a:t>
            </a:r>
            <a:endParaRPr lang="en-US" dirty="0"/>
          </a:p>
          <a:p>
            <a:r>
              <a:rPr lang="en-US" dirty="0"/>
              <a:t>Text Generation</a:t>
            </a:r>
          </a:p>
          <a:p>
            <a:pPr lvl="1"/>
            <a:r>
              <a:rPr lang="en-US" dirty="0">
                <a:hlinkClick r:id="rId4"/>
              </a:rPr>
              <a:t>https://talktotransformer.com/</a:t>
            </a:r>
            <a:endParaRPr lang="en-US" dirty="0"/>
          </a:p>
          <a:p>
            <a:r>
              <a:rPr lang="en-US" dirty="0"/>
              <a:t>QA</a:t>
            </a:r>
          </a:p>
          <a:p>
            <a:pPr lvl="1"/>
            <a:r>
              <a:rPr lang="en-US" dirty="0">
                <a:hlinkClick r:id="rId5"/>
              </a:rPr>
              <a:t>https://www.pragnakalp.com/demos/BERT-NLP-QnA-Demo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22E8-F67A-A044-8C64-83F5429D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NLP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5E05BE-B26B-FA4C-AFCD-E7B82338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1"/>
          <a:stretch/>
        </p:blipFill>
        <p:spPr>
          <a:xfrm>
            <a:off x="1050279" y="1421296"/>
            <a:ext cx="10091442" cy="4542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7256C-8ADA-CA4F-B0BD-3D69A20604D7}"/>
              </a:ext>
            </a:extLst>
          </p:cNvPr>
          <p:cNvSpPr txBox="1"/>
          <p:nvPr/>
        </p:nvSpPr>
        <p:spPr>
          <a:xfrm>
            <a:off x="5488242" y="6329642"/>
            <a:ext cx="670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NLP and NLU (U = Understanding) are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95130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D35E-DC01-0E4A-8423-AD0579AF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308-A153-C84B-A3B0-FE781305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of the material will be covered along with the workshop Jupyter notebook at </a:t>
            </a:r>
            <a:r>
              <a:rPr lang="en-US" sz="9600" b="1" dirty="0" err="1">
                <a:solidFill>
                  <a:srgbClr val="92D050"/>
                </a:solidFill>
              </a:rPr>
              <a:t>bit.ly</a:t>
            </a:r>
            <a:r>
              <a:rPr lang="en-US" sz="9600" b="1" dirty="0">
                <a:solidFill>
                  <a:srgbClr val="92D050"/>
                </a:solidFill>
              </a:rPr>
              <a:t>/2ICgMT4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196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319</Words>
  <Application>Microsoft Macintosh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Franklin Gothic Book</vt:lpstr>
      <vt:lpstr>Crop</vt:lpstr>
      <vt:lpstr>INTRO to natural language processing</vt:lpstr>
      <vt:lpstr>PowerPoint Presentation</vt:lpstr>
      <vt:lpstr>Who am I?</vt:lpstr>
      <vt:lpstr>Contents</vt:lpstr>
      <vt:lpstr>What is Natural Language Processing?</vt:lpstr>
      <vt:lpstr>What is NLP (continued)?</vt:lpstr>
      <vt:lpstr>Examples of NLP Demo Applications</vt:lpstr>
      <vt:lpstr>Types of NLP Tasks</vt:lpstr>
      <vt:lpstr>Other</vt:lpstr>
      <vt:lpstr>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natural language processing</dc:title>
  <dc:creator>Dev Sharma</dc:creator>
  <cp:lastModifiedBy>Dev Sharma</cp:lastModifiedBy>
  <cp:revision>4</cp:revision>
  <dcterms:created xsi:type="dcterms:W3CDTF">2019-10-09T19:02:49Z</dcterms:created>
  <dcterms:modified xsi:type="dcterms:W3CDTF">2019-10-09T19:33:52Z</dcterms:modified>
</cp:coreProperties>
</file>